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4"/>
  </p:sldMasterIdLst>
  <p:notesMasterIdLst>
    <p:notesMasterId r:id="rId41"/>
  </p:notesMasterIdLst>
  <p:handoutMasterIdLst>
    <p:handoutMasterId r:id="rId42"/>
  </p:handoutMasterIdLst>
  <p:sldIdLst>
    <p:sldId id="326" r:id="rId5"/>
    <p:sldId id="353" r:id="rId6"/>
    <p:sldId id="312" r:id="rId7"/>
    <p:sldId id="372" r:id="rId8"/>
    <p:sldId id="373" r:id="rId9"/>
    <p:sldId id="374" r:id="rId10"/>
    <p:sldId id="378" r:id="rId11"/>
    <p:sldId id="346" r:id="rId12"/>
    <p:sldId id="313" r:id="rId13"/>
    <p:sldId id="317" r:id="rId14"/>
    <p:sldId id="352" r:id="rId15"/>
    <p:sldId id="375" r:id="rId16"/>
    <p:sldId id="376" r:id="rId17"/>
    <p:sldId id="377" r:id="rId18"/>
    <p:sldId id="371" r:id="rId19"/>
    <p:sldId id="356" r:id="rId20"/>
    <p:sldId id="357" r:id="rId21"/>
    <p:sldId id="360" r:id="rId22"/>
    <p:sldId id="333" r:id="rId23"/>
    <p:sldId id="359" r:id="rId24"/>
    <p:sldId id="358" r:id="rId25"/>
    <p:sldId id="379" r:id="rId26"/>
    <p:sldId id="380" r:id="rId27"/>
    <p:sldId id="361" r:id="rId28"/>
    <p:sldId id="362" r:id="rId29"/>
    <p:sldId id="363" r:id="rId30"/>
    <p:sldId id="364" r:id="rId31"/>
    <p:sldId id="365" r:id="rId32"/>
    <p:sldId id="366" r:id="rId33"/>
    <p:sldId id="340" r:id="rId34"/>
    <p:sldId id="343" r:id="rId35"/>
    <p:sldId id="345" r:id="rId36"/>
    <p:sldId id="368" r:id="rId37"/>
    <p:sldId id="369" r:id="rId38"/>
    <p:sldId id="367" r:id="rId39"/>
    <p:sldId id="323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-10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-10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-10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-10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-108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Arial" pitchFamily="-108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Arial" pitchFamily="-108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Arial" pitchFamily="-108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Arial" pitchFamily="-10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C37"/>
    <a:srgbClr val="FFFF00"/>
    <a:srgbClr val="E2FF37"/>
    <a:srgbClr val="FFFF66"/>
    <a:srgbClr val="EAEAEA"/>
    <a:srgbClr val="CCECFF"/>
    <a:srgbClr val="4FD1FF"/>
    <a:srgbClr val="66CCFF"/>
    <a:srgbClr val="CCFFFF"/>
    <a:srgbClr val="5161F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4" autoAdjust="0"/>
    <p:restoredTop sz="94575" autoAdjust="0"/>
  </p:normalViewPr>
  <p:slideViewPr>
    <p:cSldViewPr>
      <p:cViewPr>
        <p:scale>
          <a:sx n="100" d="100"/>
          <a:sy n="100" d="100"/>
        </p:scale>
        <p:origin x="-85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191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 pitchFamily="-108" charset="0"/>
              </a:defRPr>
            </a:lvl1pPr>
          </a:lstStyle>
          <a:p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 pitchFamily="-108" charset="0"/>
              </a:defRPr>
            </a:lvl1pPr>
          </a:lstStyle>
          <a:p>
            <a:endParaRPr 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 pitchFamily="-108" charset="0"/>
              </a:defRPr>
            </a:lvl1pPr>
          </a:lstStyle>
          <a:p>
            <a:endParaRPr 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 pitchFamily="-108" charset="0"/>
              </a:defRPr>
            </a:lvl1pPr>
          </a:lstStyle>
          <a:p>
            <a:fld id="{C3CDDB41-E4D1-DA4C-8B09-D7823FCEE0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 pitchFamily="-108" charset="0"/>
              </a:defRPr>
            </a:lvl1pPr>
          </a:lstStyle>
          <a:p>
            <a:endParaRPr 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 pitchFamily="-10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 pitchFamily="-108" charset="0"/>
              </a:defRPr>
            </a:lvl1pPr>
          </a:lstStyle>
          <a:p>
            <a:endParaRPr lang="en-US"/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 pitchFamily="-108" charset="0"/>
              </a:defRPr>
            </a:lvl1pPr>
          </a:lstStyle>
          <a:p>
            <a:fld id="{86A40904-034A-0D4D-8EC9-E1A84554FA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10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11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12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13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14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15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16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17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18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19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20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21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22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23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24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25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26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27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28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29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30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31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32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33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34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35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36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4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5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6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7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D4D3-2B7D-EF44-B243-E26A12720AAC}" type="slidenum">
              <a:rPr lang="en-US"/>
              <a:pPr/>
              <a:t>9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0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2" descr="ppt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3429000"/>
            <a:ext cx="9144000" cy="3429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 b="0">
              <a:latin typeface="Times" pitchFamily="-108" charset="0"/>
            </a:endParaRPr>
          </a:p>
        </p:txBody>
      </p:sp>
      <p:pic>
        <p:nvPicPr>
          <p:cNvPr id="6" name="Picture 42" descr="generalbu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7338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6096000" y="6507163"/>
            <a:ext cx="297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endParaRPr lang="en-US" sz="1200" b="0">
              <a:solidFill>
                <a:schemeClr val="bg1"/>
              </a:solidFill>
            </a:endParaRPr>
          </a:p>
        </p:txBody>
      </p:sp>
      <p:pic>
        <p:nvPicPr>
          <p:cNvPr id="8" name="Picture 30" descr="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9718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52"/>
          <p:cNvGrpSpPr>
            <a:grpSpLocks/>
          </p:cNvGrpSpPr>
          <p:nvPr userDrawn="1"/>
        </p:nvGrpSpPr>
        <p:grpSpPr bwMode="auto">
          <a:xfrm>
            <a:off x="8229600" y="2971800"/>
            <a:ext cx="914400" cy="914400"/>
            <a:chOff x="1872" y="2160"/>
            <a:chExt cx="576" cy="576"/>
          </a:xfrm>
        </p:grpSpPr>
        <p:pic>
          <p:nvPicPr>
            <p:cNvPr id="10" name="Picture 53" descr="Technology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72" y="2160"/>
              <a:ext cx="57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Line 54"/>
            <p:cNvSpPr>
              <a:spLocks noChangeShapeType="1"/>
            </p:cNvSpPr>
            <p:nvPr/>
          </p:nvSpPr>
          <p:spPr bwMode="auto">
            <a:xfrm>
              <a:off x="1872" y="2160"/>
              <a:ext cx="0" cy="576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2" name="Text Box 63"/>
          <p:cNvSpPr txBox="1">
            <a:spLocks noChangeArrowheads="1"/>
          </p:cNvSpPr>
          <p:nvPr userDrawn="1"/>
        </p:nvSpPr>
        <p:spPr bwMode="auto">
          <a:xfrm>
            <a:off x="5405438" y="6445250"/>
            <a:ext cx="2824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0">
                <a:solidFill>
                  <a:schemeClr val="bg1"/>
                </a:solidFill>
              </a:rPr>
              <a:t>www.sungard.com/consulting</a:t>
            </a:r>
            <a:endParaRPr lang="en-US"/>
          </a:p>
        </p:txBody>
      </p:sp>
      <p:sp>
        <p:nvSpPr>
          <p:cNvPr id="8603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524000" y="2971800"/>
            <a:ext cx="6705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114800"/>
            <a:ext cx="6705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8" descr="generalbu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6673850" cy="914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9" name="Picture 16" descr="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9600" y="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0" name="Group 29"/>
          <p:cNvGrpSpPr>
            <a:grpSpLocks/>
          </p:cNvGrpSpPr>
          <p:nvPr userDrawn="1"/>
        </p:nvGrpSpPr>
        <p:grpSpPr bwMode="auto">
          <a:xfrm>
            <a:off x="8229600" y="0"/>
            <a:ext cx="914400" cy="914400"/>
            <a:chOff x="1872" y="2160"/>
            <a:chExt cx="576" cy="576"/>
          </a:xfrm>
        </p:grpSpPr>
        <p:pic>
          <p:nvPicPr>
            <p:cNvPr id="1031" name="Picture 30" descr="Technology3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872" y="2160"/>
              <a:ext cx="57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3" name="Line 31"/>
            <p:cNvSpPr>
              <a:spLocks noChangeShapeType="1"/>
            </p:cNvSpPr>
            <p:nvPr/>
          </p:nvSpPr>
          <p:spPr bwMode="auto">
            <a:xfrm>
              <a:off x="1872" y="2160"/>
              <a:ext cx="0" cy="576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-108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-108" charset="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-108" charset="2"/>
        <a:buChar char="§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-108" charset="0"/>
        <a:buChar char="–"/>
        <a:defRPr sz="16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-108" charset="2"/>
        <a:buChar char="§"/>
        <a:defRPr sz="14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tinfowler.com/articles/injection.html" TargetMode="External"/><Relationship Id="rId7" Type="http://schemas.openxmlformats.org/officeDocument/2006/relationships/hyperlink" Target="http://structuremap.sourceforge.net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deplex.com/unity" TargetMode="External"/><Relationship Id="rId5" Type="http://schemas.openxmlformats.org/officeDocument/2006/relationships/hyperlink" Target="http://www.castleproject.org/" TargetMode="External"/><Relationship Id="rId4" Type="http://schemas.openxmlformats.org/officeDocument/2006/relationships/hyperlink" Target="http://www.springframework.net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yende.com/" TargetMode="External"/><Relationship Id="rId7" Type="http://schemas.openxmlformats.org/officeDocument/2006/relationships/hyperlink" Target="http://www.ayende.com/Wiki/Rhino+Mocks+3.5.ash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s.google.com/group/rhinomocks" TargetMode="External"/><Relationship Id="rId5" Type="http://schemas.openxmlformats.org/officeDocument/2006/relationships/hyperlink" Target="http://nhprof.uservoice.com/pages/28152-rhino-mocks-4-0" TargetMode="External"/><Relationship Id="rId4" Type="http://schemas.openxmlformats.org/officeDocument/2006/relationships/hyperlink" Target="http://ayende.com/projects/rhino-mocks/downloads.asp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4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Ivan Krivyakov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Senior Managing Consultant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SunGard Consulting Services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Ivan.Krivyakov@SunGard.com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ivan@ikriv.com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www.ikriv.com/demo/RhinoMocks/</a:t>
            </a: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Test Driven Development Rules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Adding New Functionality “Test First”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Write an “empty” implementation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Write a failing test: this is your requirements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Make the test pass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are now sure that the requirements are satisfied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Fixing a Bug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Write a failing test that demonstrates the bug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Fix the bug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test will make sure the bug does not happen again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Changing Implementation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Make your changes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Make sure all tests pass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now are confident all requirements are still satisfied</a:t>
            </a:r>
          </a:p>
          <a:p>
            <a:pPr lvl="1" eaLnBrk="1" hangingPunct="1">
              <a:lnSpc>
                <a:spcPct val="8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Continuous Integration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 want to run tests as often as possible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Ideally after every compilation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 least on every check-in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“Daily builds are for wimps” (Michael Two)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Tests should be fast: we are going to have hundreds of them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second test is too long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Complete automation: absolutely no human interaction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allowed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Visual Studio Team System, CruiseControl.NET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Beware: Hard Coded Dependencies Bite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noProof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500"/>
              </a:lnSpc>
              <a:buNone/>
            </a:pPr>
            <a:r>
              <a:rPr lang="en-US" sz="1800" noProof="1" smtClean="0">
                <a:latin typeface="Courier New" pitchFamily="49" charset="0"/>
                <a:cs typeface="Courier New" pitchFamily="49" charset="0"/>
              </a:rPr>
              <a:t>double GetPrice(int productId)</a:t>
            </a:r>
          </a:p>
          <a:p>
            <a:pPr>
              <a:lnSpc>
                <a:spcPts val="1500"/>
              </a:lnSpc>
              <a:buNone/>
            </a:pPr>
            <a:r>
              <a:rPr lang="en-US" sz="1800" noProof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ts val="1500"/>
              </a:lnSpc>
              <a:buNone/>
            </a:pPr>
            <a:r>
              <a:rPr lang="en-US" sz="1800" noProof="1" smtClean="0">
                <a:latin typeface="Courier New" pitchFamily="49" charset="0"/>
                <a:cs typeface="Courier New" pitchFamily="49" charset="0"/>
              </a:rPr>
              <a:t>   using (SqlConnection conn = </a:t>
            </a:r>
            <a:r>
              <a:rPr lang="en-US" sz="1800" noProof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SqlConnection(  </a:t>
            </a:r>
          </a:p>
          <a:p>
            <a:pPr>
              <a:lnSpc>
                <a:spcPts val="1500"/>
              </a:lnSpc>
              <a:buNone/>
            </a:pPr>
            <a:r>
              <a:rPr lang="en-US" sz="1800" noProof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Config.ProductsDbConnectionString)</a:t>
            </a:r>
            <a:r>
              <a:rPr lang="en-US" sz="1800" noProof="1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ts val="1500"/>
              </a:lnSpc>
              <a:buNone/>
            </a:pPr>
            <a:r>
              <a:rPr lang="en-US" sz="1800" noProof="1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>
              <a:lnSpc>
                <a:spcPts val="1500"/>
              </a:lnSpc>
              <a:buNone/>
            </a:pPr>
            <a:r>
              <a:rPr lang="en-US" sz="1800" noProof="1" smtClean="0">
                <a:latin typeface="Courier New" pitchFamily="49" charset="0"/>
                <a:cs typeface="Courier New" pitchFamily="49" charset="0"/>
              </a:rPr>
              <a:t>      conn.Open();</a:t>
            </a:r>
          </a:p>
          <a:p>
            <a:pPr>
              <a:lnSpc>
                <a:spcPts val="1500"/>
              </a:lnSpc>
              <a:buNone/>
            </a:pPr>
            <a:r>
              <a:rPr lang="en-US" sz="1800" noProof="1" smtClean="0">
                <a:latin typeface="Courier New" pitchFamily="49" charset="0"/>
                <a:cs typeface="Courier New" pitchFamily="49" charset="0"/>
              </a:rPr>
              <a:t>      double price = ReadPriceFromDb(conn, productId);</a:t>
            </a:r>
          </a:p>
          <a:p>
            <a:pPr>
              <a:lnSpc>
                <a:spcPts val="1500"/>
              </a:lnSpc>
              <a:buNone/>
            </a:pPr>
            <a:r>
              <a:rPr lang="en-US" sz="1800" noProof="1" smtClean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US" sz="1800" noProof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DateTime.Now.DayOfWeek</a:t>
            </a:r>
            <a:r>
              <a:rPr lang="en-US" sz="1800" noProof="1" smtClean="0">
                <a:latin typeface="Courier New" pitchFamily="49" charset="0"/>
                <a:cs typeface="Courier New" pitchFamily="49" charset="0"/>
              </a:rPr>
              <a:t>==DayOfWeek.Wednesday)</a:t>
            </a:r>
          </a:p>
          <a:p>
            <a:pPr>
              <a:lnSpc>
                <a:spcPts val="1500"/>
              </a:lnSpc>
              <a:buNone/>
            </a:pPr>
            <a:r>
              <a:rPr lang="en-US" sz="1800" noProof="1" smtClean="0">
                <a:latin typeface="Courier New" pitchFamily="49" charset="0"/>
                <a:cs typeface="Courier New" pitchFamily="49" charset="0"/>
              </a:rPr>
              <a:t>      {</a:t>
            </a:r>
          </a:p>
          <a:p>
            <a:pPr>
              <a:lnSpc>
                <a:spcPts val="1500"/>
              </a:lnSpc>
              <a:buNone/>
            </a:pPr>
            <a:r>
              <a:rPr lang="en-US" sz="1800" noProof="1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800" noProof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apply Wednesday discount</a:t>
            </a:r>
          </a:p>
          <a:p>
            <a:pPr>
              <a:lnSpc>
                <a:spcPts val="1500"/>
              </a:lnSpc>
              <a:buNone/>
            </a:pPr>
            <a:r>
              <a:rPr lang="en-US" sz="1800" noProof="1" smtClean="0">
                <a:latin typeface="Courier New" pitchFamily="49" charset="0"/>
                <a:cs typeface="Courier New" pitchFamily="49" charset="0"/>
              </a:rPr>
              <a:t>         price *= 0.95;</a:t>
            </a:r>
          </a:p>
          <a:p>
            <a:pPr>
              <a:lnSpc>
                <a:spcPts val="1500"/>
              </a:lnSpc>
              <a:buNone/>
            </a:pPr>
            <a:r>
              <a:rPr lang="en-US" sz="1800" noProof="1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>
              <a:lnSpc>
                <a:spcPts val="1500"/>
              </a:lnSpc>
              <a:buNone/>
            </a:pPr>
            <a:endParaRPr lang="en-US" sz="1800" noProof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500"/>
              </a:lnSpc>
              <a:buNone/>
            </a:pPr>
            <a:r>
              <a:rPr lang="en-US" sz="1800" noProof="1" smtClean="0">
                <a:latin typeface="Courier New" pitchFamily="49" charset="0"/>
                <a:cs typeface="Courier New" pitchFamily="49" charset="0"/>
              </a:rPr>
              <a:t>      return price;</a:t>
            </a:r>
          </a:p>
          <a:p>
            <a:pPr>
              <a:lnSpc>
                <a:spcPts val="1500"/>
              </a:lnSpc>
              <a:buNone/>
            </a:pPr>
            <a:r>
              <a:rPr lang="en-US" sz="1800" noProof="1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lnSpc>
                <a:spcPts val="1500"/>
              </a:lnSpc>
              <a:buNone/>
            </a:pPr>
            <a:r>
              <a:rPr lang="en-US" sz="1800" noProof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500"/>
              </a:lnSpc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Replaceable Dependencies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All dependencies are explicitly passed in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constructor/method parameters or properties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it is not passed, it should not be used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Must avoid hidden dependencies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Static methods (like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DateTime.Now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Singletons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“new”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only place where things are “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new’ed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 is a factory class or a factory method, which is not unit tested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Dependency Injection Frameworks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http://www.martinfowler.com/articles/injection.html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Spring.Net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siste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 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Java’s Spring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://www.springframework.net/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Castle/Windsor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http://www.castleproject.org/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Unity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Microsoft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http://www.codeplex.com/unity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sz="1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StructureMap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Jeffrey Miller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http://structuremap.sourceforge.net/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Mocking Dependencies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Mocks are more than just stubs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http://martinfowler.com/articles/mocksArentStubs.html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Stubs supply data, mocks verify calls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Mocks are difficult to write by hand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Not all dependencies can be mocked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Mock libraries: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nMock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(www.nmock.org)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EasyMock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(easymock.org)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TypeMock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(www.typemock.com)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Rhino.Mocks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ayende.com/projects/rhino-mocks.aspx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2975" y="1066800"/>
            <a:ext cx="721042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Rhino.Mocks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Open Source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Type safe syntax: no method names as strings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Flexible mocking options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Compact arrange-act-assert syntax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Can mock more classes than some other libraries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Testing with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Rhino.Mocks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4400" u="sng" dirty="0" smtClean="0">
                <a:latin typeface="Times New Roman" pitchFamily="18" charset="0"/>
                <a:cs typeface="Times New Roman" pitchFamily="18" charset="0"/>
              </a:rPr>
              <a:t>Arrange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Create mock/stub for each dependency: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MockRepository.GenerateMock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MyType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 </a:t>
            </a:r>
            <a:b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MockRepository.GenerateStub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MyType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  <a:b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endParaRPr lang="en-US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Setup stubs: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db.Stub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(x=&gt;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x.GetCount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(“f”)).Return(42);</a:t>
            </a:r>
          </a:p>
          <a:p>
            <a:pPr eaLnBrk="1" hangingPunct="1">
              <a:lnSpc>
                <a:spcPct val="80000"/>
              </a:lnSpc>
            </a:pPr>
            <a:endParaRPr lang="en-US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db.Stub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(x=&gt;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x.GetNameFromAddress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(null))</a:t>
            </a:r>
            <a:b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IgnoreArguments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().Return(“John Doe”);</a:t>
            </a:r>
          </a:p>
          <a:p>
            <a:pPr eaLnBrk="1" hangingPunct="1">
              <a:lnSpc>
                <a:spcPct val="80000"/>
              </a:lnSpc>
            </a:pPr>
            <a:endParaRPr lang="en-US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Testing with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Rhino.Mocks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Act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Create test object: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CreateObject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b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return new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(_mock1, _mock2, _mock3);</a:t>
            </a:r>
            <a:b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Call method(s) and get results: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decimal profit =  </a:t>
            </a:r>
            <a:b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CreateObject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CalculateProfit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(2009); 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endPara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Unit Testing and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Rhino.Mocks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What makes test a unit test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Tools of the trade: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testing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frameworks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Continuous integration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Dependency injection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Mock libraries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Writing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tests with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Rhino.Mocks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Almost real code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Roadmap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good tests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Testing with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Rhino.Mocks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Assert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Assert.AreEqual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(42, profit);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file.AssertWasCalled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(x=&gt;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x.Save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”));</a:t>
            </a:r>
            <a:b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file.AssertWasNotCalled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(x=&gt;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x.Delete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”));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account.AssertWasCalled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b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x=&gt;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x.Update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&lt;string&gt;.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Is.Anything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&lt;decimal&gt;.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Is.Equal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(42.0));</a:t>
            </a:r>
            <a:endParaRPr lang="en-US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endPara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Writing Good Tests with Mocks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Arrange-act-assert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Test one thing at a time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One method – many tests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Do not repeat the method logic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Keep it 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Almost Real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Life Sample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Image </a:t>
            </a:r>
            <a:r>
              <a:rPr lang="en-US" sz="6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Resizer</a:t>
            </a:r>
            <a:endParaRPr lang="en-US" sz="6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2571690"/>
            <a:ext cx="228600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ResizeController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33775" y="3333690"/>
            <a:ext cx="2057400" cy="40011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ImageFolders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00800" y="2571690"/>
            <a:ext cx="2286000" cy="40011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ImageIO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2571630"/>
            <a:ext cx="2209800" cy="40011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ScaleCalculator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14700" y="1809690"/>
            <a:ext cx="2514600" cy="40011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ImageResizer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3"/>
            <a:endCxn id="6" idx="1"/>
          </p:cNvCxnSpPr>
          <p:nvPr/>
        </p:nvCxnSpPr>
        <p:spPr bwMode="auto">
          <a:xfrm>
            <a:off x="5715000" y="2771745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4" idx="1"/>
            <a:endCxn id="7" idx="3"/>
          </p:cNvCxnSpPr>
          <p:nvPr/>
        </p:nvCxnSpPr>
        <p:spPr bwMode="auto">
          <a:xfrm rot="10800000">
            <a:off x="2590800" y="2771685"/>
            <a:ext cx="838200" cy="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4" idx="0"/>
            <a:endCxn id="8" idx="2"/>
          </p:cNvCxnSpPr>
          <p:nvPr/>
        </p:nvCxnSpPr>
        <p:spPr bwMode="auto">
          <a:xfrm rot="5400000" flipH="1" flipV="1">
            <a:off x="4391055" y="2390745"/>
            <a:ext cx="36189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4" idx="2"/>
            <a:endCxn id="5" idx="0"/>
          </p:cNvCxnSpPr>
          <p:nvPr/>
        </p:nvCxnSpPr>
        <p:spPr bwMode="auto">
          <a:xfrm rot="5400000">
            <a:off x="4386293" y="3147983"/>
            <a:ext cx="361890" cy="95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3246170" y="1066800"/>
            <a:ext cx="2621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Production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29000" y="5381625"/>
            <a:ext cx="228600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ResizeController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400425" y="6153090"/>
            <a:ext cx="2343150" cy="369332"/>
          </a:xfrm>
          <a:prstGeom prst="rect">
            <a:avLst/>
          </a:prstGeom>
          <a:solidFill>
            <a:srgbClr val="EAEAEA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err="1" smtClean="0"/>
              <a:t>ImageFolders</a:t>
            </a:r>
            <a:r>
              <a:rPr lang="en-US" sz="1800" b="0" dirty="0" smtClean="0"/>
              <a:t> </a:t>
            </a:r>
            <a:r>
              <a:rPr lang="en-US" sz="1800" b="0" dirty="0" smtClean="0"/>
              <a:t>Mock</a:t>
            </a:r>
            <a:endParaRPr lang="en-US" sz="1800" b="0" dirty="0"/>
          </a:p>
        </p:txBody>
      </p:sp>
      <p:sp>
        <p:nvSpPr>
          <p:cNvPr id="39" name="TextBox 38"/>
          <p:cNvSpPr txBox="1"/>
          <p:nvPr/>
        </p:nvSpPr>
        <p:spPr>
          <a:xfrm>
            <a:off x="6400800" y="5257800"/>
            <a:ext cx="2057400" cy="646331"/>
          </a:xfrm>
          <a:prstGeom prst="rect">
            <a:avLst/>
          </a:prstGeom>
          <a:solidFill>
            <a:srgbClr val="EAEAEA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err="1" smtClean="0"/>
              <a:t>ImageIO</a:t>
            </a:r>
            <a:endParaRPr lang="en-US" sz="1800" b="0" dirty="0" smtClean="0"/>
          </a:p>
          <a:p>
            <a:pPr algn="ctr"/>
            <a:r>
              <a:rPr lang="en-US" sz="1800" b="0" dirty="0" smtClean="0"/>
              <a:t>Mock</a:t>
            </a:r>
            <a:endParaRPr lang="en-US" sz="1800" b="0" dirty="0"/>
          </a:p>
        </p:txBody>
      </p:sp>
      <p:sp>
        <p:nvSpPr>
          <p:cNvPr id="40" name="TextBox 39"/>
          <p:cNvSpPr txBox="1"/>
          <p:nvPr/>
        </p:nvSpPr>
        <p:spPr>
          <a:xfrm>
            <a:off x="533400" y="5259169"/>
            <a:ext cx="2057400" cy="646331"/>
          </a:xfrm>
          <a:prstGeom prst="rect">
            <a:avLst/>
          </a:prstGeom>
          <a:solidFill>
            <a:srgbClr val="EAEAEA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err="1" smtClean="0"/>
              <a:t>ScaleCalculator</a:t>
            </a:r>
            <a:r>
              <a:rPr lang="en-US" sz="1800" b="0" dirty="0" smtClean="0"/>
              <a:t> Mock</a:t>
            </a:r>
            <a:endParaRPr lang="en-US" sz="1800" b="0" dirty="0"/>
          </a:p>
        </p:txBody>
      </p:sp>
      <p:sp>
        <p:nvSpPr>
          <p:cNvPr id="41" name="TextBox 40"/>
          <p:cNvSpPr txBox="1"/>
          <p:nvPr/>
        </p:nvSpPr>
        <p:spPr>
          <a:xfrm>
            <a:off x="2819400" y="4629090"/>
            <a:ext cx="3505200" cy="369332"/>
          </a:xfrm>
          <a:prstGeom prst="rect">
            <a:avLst/>
          </a:prstGeom>
          <a:solidFill>
            <a:srgbClr val="EAEAEA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err="1" smtClean="0"/>
              <a:t>ImageResizer</a:t>
            </a:r>
            <a:r>
              <a:rPr lang="en-US" sz="1800" dirty="0" smtClean="0"/>
              <a:t> </a:t>
            </a:r>
            <a:r>
              <a:rPr lang="en-US" sz="1800" b="0" dirty="0" smtClean="0"/>
              <a:t>Mock</a:t>
            </a:r>
            <a:endParaRPr lang="en-US" sz="1800" b="0" dirty="0"/>
          </a:p>
        </p:txBody>
      </p:sp>
      <p:cxnSp>
        <p:nvCxnSpPr>
          <p:cNvPr id="42" name="Straight Arrow Connector 41"/>
          <p:cNvCxnSpPr>
            <a:stCxn id="37" idx="3"/>
            <a:endCxn id="39" idx="1"/>
          </p:cNvCxnSpPr>
          <p:nvPr/>
        </p:nvCxnSpPr>
        <p:spPr bwMode="auto">
          <a:xfrm flipV="1">
            <a:off x="5715000" y="5580966"/>
            <a:ext cx="685800" cy="7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37" idx="1"/>
            <a:endCxn id="40" idx="3"/>
          </p:cNvCxnSpPr>
          <p:nvPr/>
        </p:nvCxnSpPr>
        <p:spPr bwMode="auto">
          <a:xfrm rot="10800000" flipV="1">
            <a:off x="2590800" y="5581679"/>
            <a:ext cx="838200" cy="6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37" idx="0"/>
            <a:endCxn id="41" idx="2"/>
          </p:cNvCxnSpPr>
          <p:nvPr/>
        </p:nvCxnSpPr>
        <p:spPr bwMode="auto">
          <a:xfrm rot="5400000" flipH="1" flipV="1">
            <a:off x="4380399" y="5190024"/>
            <a:ext cx="383203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37" idx="2"/>
            <a:endCxn id="38" idx="0"/>
          </p:cNvCxnSpPr>
          <p:nvPr/>
        </p:nvCxnSpPr>
        <p:spPr bwMode="auto">
          <a:xfrm rot="5400000">
            <a:off x="4386323" y="5967412"/>
            <a:ext cx="371355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3929796" y="3886200"/>
            <a:ext cx="1099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Test</a:t>
            </a:r>
            <a:endParaRPr lang="en-US" sz="3600" dirty="0">
              <a:solidFill>
                <a:srgbClr val="0070C0"/>
              </a:solidFill>
            </a:endParaRPr>
          </a:p>
        </p:txBody>
      </p:sp>
      <p:cxnSp>
        <p:nvCxnSpPr>
          <p:cNvPr id="69" name="Straight Connector 68"/>
          <p:cNvCxnSpPr/>
          <p:nvPr/>
        </p:nvCxnSpPr>
        <p:spPr bwMode="auto">
          <a:xfrm rot="10800000">
            <a:off x="0" y="3886200"/>
            <a:ext cx="9144000" cy="1588"/>
          </a:xfrm>
          <a:prstGeom prst="line">
            <a:avLst/>
          </a:prstGeom>
          <a:solidFill>
            <a:schemeClr val="accent1"/>
          </a:solidFill>
          <a:ln w="3175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Calling Options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Repeat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.Stub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(x=&gt;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x.Fun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(1)).Return(10).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Repeat.Once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s.Stub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=&gt;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x.Fun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(1)).Return(20).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Repeat.Twice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s.Stub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(x=&gt;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x.Fun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(1)).Return(30).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Repeat.Times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(5);</a:t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s.Stub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(x=&gt;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x.Fun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(1)).Return(40).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Repeat.Any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m.AssertWasCalled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(x=&gt;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x.Fun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(1),  				              call=&gt;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call.Repeat.Once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());</a:t>
            </a:r>
            <a:endParaRPr lang="en-US" sz="200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Ignore Arguments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9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s.Stub</a:t>
            </a:r>
            <a:r>
              <a:rPr lang="en-US" sz="19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9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=&gt;</a:t>
            </a:r>
            <a:r>
              <a:rPr lang="en-US" sz="19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x.Fun</a:t>
            </a:r>
            <a:r>
              <a:rPr lang="en-US" sz="19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(0)).</a:t>
            </a:r>
            <a:r>
              <a:rPr lang="en-US" sz="19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IgnoreArguments</a:t>
            </a:r>
            <a:r>
              <a:rPr lang="en-US" sz="19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().Return(10);</a:t>
            </a:r>
            <a:br>
              <a:rPr lang="en-US" sz="19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9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9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9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m.AssertWasCalled</a:t>
            </a:r>
            <a:r>
              <a:rPr lang="en-US" sz="19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(x=&gt;</a:t>
            </a:r>
            <a:r>
              <a:rPr lang="en-US" sz="19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x.Fun</a:t>
            </a:r>
            <a:r>
              <a:rPr lang="en-US" sz="19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(0),  	        		              call=&gt;</a:t>
            </a:r>
            <a:r>
              <a:rPr lang="en-US" sz="19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call.IgnoreArguments</a:t>
            </a:r>
            <a:r>
              <a:rPr lang="en-US" sz="19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());</a:t>
            </a:r>
            <a:r>
              <a:rPr lang="en-US" sz="19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9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Calling Options (Continued)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Constraints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Return 42 when second argument is &gt;5</a:t>
            </a:r>
            <a:br>
              <a:rPr lang="en-US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.Stub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(x=&gt;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x.Fun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&lt;string&gt;.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Is.Anything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&gt;.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Is.GreaterThen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(5)))</a:t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.Return(42);</a:t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Assert a call to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m.Fun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(“wow”, any number); </a:t>
            </a:r>
            <a:br>
              <a:rPr lang="en-US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m.AssertWasCalled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(x=&gt;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x.Fun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&lt;string&gt;.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Is.Equal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(“wow”), 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&gt;.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Is.Anything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Calling Options (Continued)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Do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Perform arbitrary action upon call.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.Stub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(x=&gt;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x.Fun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(null,0))</a:t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IgnoreArguments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.Do(new 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string,int,string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</a:t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delegate(string s, 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n)</a:t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String.Format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(“{0}.{1}”, s, n);</a:t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}));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Stub Rules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Stubs work like filters: first match is applied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Put specific stubs before general stubs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s.Stub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(x=&gt;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x.Fun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("foo“,3)).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Return(42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s.Stub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(x=&gt;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x.Fun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(null,0))</a:t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IgnoreArguments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().Return(10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Stubs are not for verification. Make them as general as possible.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Most often stubs ignore arguments.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Stubs vs. Mocks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Stub for the most general case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Assert with the most specific arguments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Stub is typically used in all tests, call asserted in one test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MyMethod_Calls_Fun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_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mock.Stub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(x=&gt;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x.Fun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(null,0))</a:t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.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IgnoreArguments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().Return(42);</a:t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CreateObject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MyMethod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(10);</a:t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_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mock.AssertWasCalled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(x=&gt;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x.Fun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(“boo”, 10));</a:t>
            </a:r>
            <a:b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DRY – Don’t Repeat Yourself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Don’t duplicate full method logic in test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Some duplication is inevitable, but…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Ideally you should have one assert per test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Stubs often repeat themselves. Isolate the common set of stubs in a method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Unit Tests vs. Other Kinds of Tests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Performed on the class (“unit”) level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Each unit is tested </a:t>
            </a:r>
            <a:r>
              <a:rPr lang="en-US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isolation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Automatic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Create class object, call methods, check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Lambda Expressions Primer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 =&gt; </a:t>
            </a:r>
            <a:r>
              <a:rPr lang="en-US" sz="3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x.GetData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3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”)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3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function returning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x.ToUpper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(), type of x is implied from context: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IDataProvider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 </a:t>
            </a:r>
            <a:b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{ return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x.GetData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”); }</a:t>
            </a:r>
            <a:b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endParaRPr lang="en-US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()=&gt;42</a:t>
            </a:r>
            <a:r>
              <a:rPr lang="en-US" sz="32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32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function taking no arguments, i.e.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{ return 42;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Mockable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Classes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Dynamic assembly generated by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Rhino.Mocks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must be able to see the class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905000"/>
          <a:ext cx="76200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Rhino.Mocks</a:t>
                      </a:r>
                      <a:r>
                        <a:rPr lang="en-US" dirty="0" smtClean="0"/>
                        <a:t> can mock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Interfaces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methods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</a:t>
                      </a:r>
                      <a:r>
                        <a:rPr lang="en-US" baseline="0" dirty="0" smtClean="0"/>
                        <a:t> implementation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Delegates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delegate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 implementation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Classes derived from </a:t>
                      </a:r>
                      <a:r>
                        <a:rPr lang="en-US" dirty="0" err="1" smtClean="0"/>
                        <a:t>MarshalByRefObject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methods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 </a:t>
                      </a:r>
                      <a:r>
                        <a:rPr lang="en-US" dirty="0" err="1" smtClean="0"/>
                        <a:t>remoting</a:t>
                      </a:r>
                      <a:r>
                        <a:rPr lang="en-US" dirty="0" smtClean="0"/>
                        <a:t> magic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non-sealed classes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methods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</a:t>
                      </a:r>
                      <a:r>
                        <a:rPr lang="en-US" baseline="0" dirty="0" smtClean="0"/>
                        <a:t> derived class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r>
                        <a:rPr lang="en-US" baseline="0" dirty="0" smtClean="0"/>
                        <a:t> sealed classes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Roadmap to Testable Code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Dependency Injection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with a framework or “by hand”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Mocks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Single Responsibility Principle</a:t>
            </a:r>
          </a:p>
          <a:p>
            <a:pPr marL="914400" lvl="1" indent="-514350" eaLnBrk="1" hangingPunct="1">
              <a:lnSpc>
                <a:spcPct val="80000"/>
              </a:lnSpc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Production code: do one thing at a time</a:t>
            </a:r>
          </a:p>
          <a:p>
            <a:pPr marL="914400" lvl="1" indent="-514350" eaLnBrk="1" hangingPunct="1">
              <a:lnSpc>
                <a:spcPct val="80000"/>
              </a:lnSpc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Test code: test one thing at a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Rhino Mocks Versions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Rhino.Mocks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is a dynamic project…</a:t>
            </a:r>
          </a:p>
          <a:p>
            <a:pPr eaLnBrk="1" hangingPunct="1">
              <a:lnSpc>
                <a:spcPct val="80000"/>
              </a:lnSpc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Versions prior to 3.5 used record-replay paradigm</a:t>
            </a:r>
          </a:p>
          <a:p>
            <a:pPr eaLnBrk="1" hangingPunct="1">
              <a:lnSpc>
                <a:spcPct val="80000"/>
              </a:lnSpc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Many older documents refer to record-replay and make no mention of AAA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Starting from version 3.6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Rhino.Mocks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requires .NET framework 3.5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Don’t Lambdas Require .NET 3.0?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Yes, they do. In fact,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Rhino.Mocks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v3.6 requires .NET 3.5</a:t>
            </a:r>
          </a:p>
          <a:p>
            <a:pPr eaLnBrk="1" hangingPunct="1">
              <a:lnSpc>
                <a:spcPct val="80000"/>
              </a:lnSpc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if my production environment has only .NET 2.0?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You can put your tests in a separate project. Just test project(s) will require .NET 3.5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Your main project(s) can stay on .NET 2.0, and only those projects will be deployed to production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Rhino Mocks Resources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Author: Oren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a.k.a.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Ayende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Rahien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http://www.ayende.com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Rhino.Mocks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Downloads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ayende.com/projects/rhino-mocks/downloads.aspx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Rhino.Mocks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4.0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Features Forum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5"/>
              </a:rPr>
              <a:t>nhprof.uservoice.com/pages/28152-rhino-mocks-4-0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Rhino.Mocks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Discussion Forum (bugs, etc.)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6"/>
              </a:rPr>
              <a:t>groups.google.com/group/rhinomocks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AAA explained (v3.5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Release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Notes)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7"/>
              </a:rPr>
              <a:t>www.ayende.com/Wiki/Rhino+Mocks+3.5.ashx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Refererences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Michael C. Feathers. Working Effectively with Legacy Code.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Ron Jeffries. Extreme Programming Adventures in C#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Kent Beck. Extreme Programming Explained: Embrace Change</a:t>
            </a:r>
          </a:p>
          <a:p>
            <a:pPr eaLnBrk="1" hangingPunct="1">
              <a:lnSpc>
                <a:spcPct val="80000"/>
              </a:lnSpc>
            </a:pPr>
            <a:endParaRPr lang="en-US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67025" y="2514600"/>
            <a:ext cx="198120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…with Mocks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67025" y="3657600"/>
            <a:ext cx="2009775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Mock Library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14" idx="2"/>
            <a:endCxn id="21" idx="0"/>
          </p:cNvCxnSpPr>
          <p:nvPr/>
        </p:nvCxnSpPr>
        <p:spPr bwMode="auto">
          <a:xfrm rot="16200000" flipH="1">
            <a:off x="1093619" y="4960768"/>
            <a:ext cx="584537" cy="95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838200" y="1676400"/>
            <a:ext cx="2286000" cy="400110"/>
          </a:xfrm>
          <a:prstGeom prst="rect">
            <a:avLst/>
          </a:prstGeom>
          <a:solidFill>
            <a:srgbClr val="FBAC37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 Isolation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52800" y="990600"/>
            <a:ext cx="2286000" cy="400110"/>
          </a:xfrm>
          <a:prstGeom prst="rect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Unit Testing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2514600"/>
            <a:ext cx="2286000" cy="707886"/>
          </a:xfrm>
          <a:prstGeom prst="rect">
            <a:avLst/>
          </a:prstGeom>
          <a:solidFill>
            <a:srgbClr val="FEAAA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Replace Dependencies…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6225" y="3657600"/>
            <a:ext cx="2209800" cy="1015663"/>
          </a:xfrm>
          <a:prstGeom prst="rect">
            <a:avLst/>
          </a:prstGeom>
          <a:solidFill>
            <a:srgbClr val="FEAAA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Dependency Injection</a:t>
            </a:r>
            <a:br>
              <a:rPr lang="en-US" dirty="0" smtClean="0"/>
            </a:br>
            <a:r>
              <a:rPr lang="en-US" dirty="0" smtClean="0"/>
              <a:t>Framework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8400" y="1676400"/>
            <a:ext cx="2286000" cy="400110"/>
          </a:xfrm>
          <a:prstGeom prst="rect">
            <a:avLst/>
          </a:prstGeom>
          <a:solidFill>
            <a:srgbClr val="5794F7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Automatic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81600" y="2514600"/>
            <a:ext cx="1752600" cy="707886"/>
          </a:xfrm>
          <a:prstGeom prst="rect">
            <a:avLst/>
          </a:prstGeom>
          <a:solidFill>
            <a:srgbClr val="56F4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Unit Testing Framework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48300" y="4198203"/>
            <a:ext cx="1257300" cy="830997"/>
          </a:xfrm>
          <a:prstGeom prst="rect">
            <a:avLst/>
          </a:prstGeom>
          <a:solidFill>
            <a:srgbClr val="56F4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nUnit</a:t>
            </a:r>
            <a:endParaRPr lang="en-US" sz="1200" dirty="0" smtClean="0"/>
          </a:p>
          <a:p>
            <a:r>
              <a:rPr lang="en-US" sz="1200" dirty="0" err="1" smtClean="0"/>
              <a:t>mbUnit</a:t>
            </a:r>
            <a:endParaRPr lang="en-US" sz="1200" dirty="0" smtClean="0"/>
          </a:p>
          <a:p>
            <a:r>
              <a:rPr lang="en-US" sz="1200" dirty="0" err="1" smtClean="0"/>
              <a:t>xUnit.Net</a:t>
            </a:r>
            <a:endParaRPr lang="en-US" sz="1200" dirty="0" smtClean="0"/>
          </a:p>
          <a:p>
            <a:r>
              <a:rPr lang="en-US" sz="1200" dirty="0" smtClean="0"/>
              <a:t>VS </a:t>
            </a:r>
            <a:r>
              <a:rPr lang="en-US" sz="1200" dirty="0" err="1" smtClean="0"/>
              <a:t>TestTools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0050" y="5257800"/>
            <a:ext cx="1981200" cy="1015663"/>
          </a:xfrm>
          <a:prstGeom prst="rect">
            <a:avLst/>
          </a:prstGeom>
          <a:solidFill>
            <a:srgbClr val="FEAAA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By hand</a:t>
            </a:r>
          </a:p>
          <a:p>
            <a:r>
              <a:rPr lang="en-US" sz="1200" dirty="0" err="1" smtClean="0"/>
              <a:t>Spring.Net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Castle/Windsor</a:t>
            </a:r>
            <a:br>
              <a:rPr lang="en-US" sz="1200" dirty="0" smtClean="0"/>
            </a:br>
            <a:r>
              <a:rPr lang="en-US" sz="1200" dirty="0" smtClean="0"/>
              <a:t>Unity</a:t>
            </a:r>
            <a:br>
              <a:rPr lang="en-US" sz="1200" dirty="0" smtClean="0"/>
            </a:br>
            <a:r>
              <a:rPr lang="en-US" sz="1200" dirty="0" err="1" smtClean="0"/>
              <a:t>StructureMap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86075" y="4876800"/>
            <a:ext cx="1981200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nMock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err="1" smtClean="0"/>
              <a:t>EasyMock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err="1" smtClean="0"/>
              <a:t>Rhino.Mocks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err="1" smtClean="0"/>
              <a:t>TypeMock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33" name="Straight Arrow Connector 32"/>
          <p:cNvCxnSpPr>
            <a:stCxn id="7" idx="2"/>
            <a:endCxn id="22" idx="0"/>
          </p:cNvCxnSpPr>
          <p:nvPr/>
        </p:nvCxnSpPr>
        <p:spPr bwMode="auto">
          <a:xfrm rot="16200000" flipH="1">
            <a:off x="3464749" y="4464874"/>
            <a:ext cx="819090" cy="47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13" idx="2"/>
            <a:endCxn id="14" idx="0"/>
          </p:cNvCxnSpPr>
          <p:nvPr/>
        </p:nvCxnSpPr>
        <p:spPr bwMode="auto">
          <a:xfrm rot="16200000" flipH="1">
            <a:off x="1158805" y="3435280"/>
            <a:ext cx="435114" cy="95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4" idx="2"/>
            <a:endCxn id="7" idx="0"/>
          </p:cNvCxnSpPr>
          <p:nvPr/>
        </p:nvCxnSpPr>
        <p:spPr bwMode="auto">
          <a:xfrm rot="16200000" flipH="1">
            <a:off x="3493324" y="3279011"/>
            <a:ext cx="742890" cy="142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11" idx="2"/>
            <a:endCxn id="13" idx="0"/>
          </p:cNvCxnSpPr>
          <p:nvPr/>
        </p:nvCxnSpPr>
        <p:spPr bwMode="auto">
          <a:xfrm rot="5400000">
            <a:off x="1457355" y="1990755"/>
            <a:ext cx="43809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11" idx="2"/>
            <a:endCxn id="4" idx="0"/>
          </p:cNvCxnSpPr>
          <p:nvPr/>
        </p:nvCxnSpPr>
        <p:spPr bwMode="auto">
          <a:xfrm rot="16200000" flipH="1">
            <a:off x="2700367" y="1357342"/>
            <a:ext cx="438090" cy="18764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12" idx="2"/>
            <a:endCxn id="11" idx="0"/>
          </p:cNvCxnSpPr>
          <p:nvPr/>
        </p:nvCxnSpPr>
        <p:spPr bwMode="auto">
          <a:xfrm rot="5400000">
            <a:off x="3095655" y="276255"/>
            <a:ext cx="285690" cy="2514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12" idx="2"/>
            <a:endCxn id="15" idx="0"/>
          </p:cNvCxnSpPr>
          <p:nvPr/>
        </p:nvCxnSpPr>
        <p:spPr bwMode="auto">
          <a:xfrm rot="16200000" flipH="1">
            <a:off x="5800755" y="85755"/>
            <a:ext cx="285690" cy="2895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15" idx="2"/>
            <a:endCxn id="16" idx="0"/>
          </p:cNvCxnSpPr>
          <p:nvPr/>
        </p:nvCxnSpPr>
        <p:spPr bwMode="auto">
          <a:xfrm rot="5400000">
            <a:off x="6505605" y="1628805"/>
            <a:ext cx="438090" cy="1333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16" idx="2"/>
            <a:endCxn id="17" idx="0"/>
          </p:cNvCxnSpPr>
          <p:nvPr/>
        </p:nvCxnSpPr>
        <p:spPr bwMode="auto">
          <a:xfrm rot="16200000" flipH="1">
            <a:off x="5579567" y="3700819"/>
            <a:ext cx="975717" cy="190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7239000" y="2514600"/>
            <a:ext cx="1752600" cy="707886"/>
          </a:xfrm>
          <a:prstGeom prst="rect">
            <a:avLst/>
          </a:prstGeom>
          <a:solidFill>
            <a:srgbClr val="8602D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Continuous Integration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315200" y="4191000"/>
            <a:ext cx="1600200" cy="461665"/>
          </a:xfrm>
          <a:prstGeom prst="rect">
            <a:avLst/>
          </a:prstGeom>
          <a:solidFill>
            <a:srgbClr val="8602D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CrouiseControl.Net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VS Team System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73" name="Straight Arrow Connector 72"/>
          <p:cNvCxnSpPr>
            <a:stCxn id="15" idx="2"/>
            <a:endCxn id="69" idx="0"/>
          </p:cNvCxnSpPr>
          <p:nvPr/>
        </p:nvCxnSpPr>
        <p:spPr bwMode="auto">
          <a:xfrm rot="16200000" flipH="1">
            <a:off x="7534305" y="1933605"/>
            <a:ext cx="438090" cy="723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69" idx="2"/>
            <a:endCxn id="72" idx="0"/>
          </p:cNvCxnSpPr>
          <p:nvPr/>
        </p:nvCxnSpPr>
        <p:spPr bwMode="auto">
          <a:xfrm rot="5400000">
            <a:off x="7631043" y="3706743"/>
            <a:ext cx="96851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05175" y="2111514"/>
            <a:ext cx="228600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ClassUnderTest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64114"/>
            <a:ext cx="1447800" cy="400110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ClassA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38900" y="3025914"/>
            <a:ext cx="2286000" cy="400110"/>
          </a:xfrm>
          <a:prstGeom prst="rect">
            <a:avLst/>
          </a:prstGeom>
          <a:solidFill>
            <a:srgbClr val="5794F7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Dependency3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025914"/>
            <a:ext cx="2209800" cy="400110"/>
          </a:xfrm>
          <a:prstGeom prst="rect">
            <a:avLst/>
          </a:prstGeom>
          <a:solidFill>
            <a:srgbClr val="5794F7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Dependency1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006804"/>
            <a:ext cx="2514600" cy="400110"/>
          </a:xfrm>
          <a:prstGeom prst="rect">
            <a:avLst/>
          </a:prstGeom>
          <a:solidFill>
            <a:srgbClr val="5794F7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Dependency2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3"/>
            <a:endCxn id="6" idx="0"/>
          </p:cNvCxnSpPr>
          <p:nvPr/>
        </p:nvCxnSpPr>
        <p:spPr bwMode="auto">
          <a:xfrm>
            <a:off x="5591175" y="2311569"/>
            <a:ext cx="1990725" cy="7143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4" idx="1"/>
            <a:endCxn id="7" idx="0"/>
          </p:cNvCxnSpPr>
          <p:nvPr/>
        </p:nvCxnSpPr>
        <p:spPr bwMode="auto">
          <a:xfrm rot="10800000" flipV="1">
            <a:off x="1409701" y="2311568"/>
            <a:ext cx="1895475" cy="7143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4" idx="2"/>
            <a:endCxn id="8" idx="0"/>
          </p:cNvCxnSpPr>
          <p:nvPr/>
        </p:nvCxnSpPr>
        <p:spPr bwMode="auto">
          <a:xfrm rot="16200000" flipH="1">
            <a:off x="4205347" y="2754451"/>
            <a:ext cx="495180" cy="95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Rectangle 25"/>
          <p:cNvSpPr/>
          <p:nvPr/>
        </p:nvSpPr>
        <p:spPr>
          <a:xfrm>
            <a:off x="152400" y="1066800"/>
            <a:ext cx="8534400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Class Under Test May Call Many Others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In a unit test we want to test just one class, not the whole calling graph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905000" y="3864114"/>
            <a:ext cx="1447800" cy="400110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ClassB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505200" y="3864114"/>
            <a:ext cx="1447800" cy="400110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ClassC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181600" y="3864114"/>
            <a:ext cx="1447800" cy="400110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ClassD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858000" y="3864114"/>
            <a:ext cx="1447800" cy="400110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ClassE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52400" y="4835604"/>
            <a:ext cx="838200" cy="400110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143000" y="4835604"/>
            <a:ext cx="838200" cy="400110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133600" y="4835604"/>
            <a:ext cx="838200" cy="400110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124200" y="4854714"/>
            <a:ext cx="838200" cy="400110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114800" y="4854714"/>
            <a:ext cx="838200" cy="400110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105400" y="4854714"/>
            <a:ext cx="838200" cy="400110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096000" y="4854714"/>
            <a:ext cx="838200" cy="400110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7086600" y="4835604"/>
            <a:ext cx="838200" cy="400110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8077200" y="4835604"/>
            <a:ext cx="838200" cy="400110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28600" y="5750004"/>
            <a:ext cx="1447800" cy="400110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905000" y="5750004"/>
            <a:ext cx="1447800" cy="400110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3505200" y="5750004"/>
            <a:ext cx="1600200" cy="400110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5181600" y="5750004"/>
            <a:ext cx="1371600" cy="400110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Printer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705600" y="5692914"/>
            <a:ext cx="2209800" cy="707886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Nuclear Rocket Launcher</a:t>
            </a:r>
            <a:endParaRPr lang="en-US" dirty="0"/>
          </a:p>
        </p:txBody>
      </p:sp>
      <p:cxnSp>
        <p:nvCxnSpPr>
          <p:cNvPr id="73" name="Straight Arrow Connector 72"/>
          <p:cNvCxnSpPr>
            <a:stCxn id="7" idx="2"/>
            <a:endCxn id="5" idx="0"/>
          </p:cNvCxnSpPr>
          <p:nvPr/>
        </p:nvCxnSpPr>
        <p:spPr bwMode="auto">
          <a:xfrm rot="5400000">
            <a:off x="1000155" y="3454569"/>
            <a:ext cx="43809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7" idx="2"/>
            <a:endCxn id="49" idx="0"/>
          </p:cNvCxnSpPr>
          <p:nvPr/>
        </p:nvCxnSpPr>
        <p:spPr bwMode="auto">
          <a:xfrm rot="16200000" flipH="1">
            <a:off x="1800255" y="3035469"/>
            <a:ext cx="438090" cy="1219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>
            <a:stCxn id="8" idx="2"/>
            <a:endCxn id="50" idx="0"/>
          </p:cNvCxnSpPr>
          <p:nvPr/>
        </p:nvCxnSpPr>
        <p:spPr bwMode="auto">
          <a:xfrm rot="5400000">
            <a:off x="4114800" y="3521214"/>
            <a:ext cx="4572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>
            <a:stCxn id="8" idx="2"/>
            <a:endCxn id="51" idx="0"/>
          </p:cNvCxnSpPr>
          <p:nvPr/>
        </p:nvCxnSpPr>
        <p:spPr bwMode="auto">
          <a:xfrm rot="16200000" flipH="1">
            <a:off x="4953000" y="2911614"/>
            <a:ext cx="457200" cy="1447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>
            <a:stCxn id="6" idx="2"/>
            <a:endCxn id="51" idx="0"/>
          </p:cNvCxnSpPr>
          <p:nvPr/>
        </p:nvCxnSpPr>
        <p:spPr bwMode="auto">
          <a:xfrm rot="5400000">
            <a:off x="6524655" y="2806869"/>
            <a:ext cx="438090" cy="1676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6" idx="2"/>
            <a:endCxn id="52" idx="0"/>
          </p:cNvCxnSpPr>
          <p:nvPr/>
        </p:nvCxnSpPr>
        <p:spPr bwMode="auto">
          <a:xfrm rot="5400000">
            <a:off x="7362855" y="3645069"/>
            <a:ext cx="43809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5" idx="2"/>
            <a:endCxn id="53" idx="0"/>
          </p:cNvCxnSpPr>
          <p:nvPr/>
        </p:nvCxnSpPr>
        <p:spPr bwMode="auto">
          <a:xfrm rot="5400000">
            <a:off x="514410" y="4321314"/>
            <a:ext cx="57138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5" idx="2"/>
            <a:endCxn id="55" idx="0"/>
          </p:cNvCxnSpPr>
          <p:nvPr/>
        </p:nvCxnSpPr>
        <p:spPr bwMode="auto">
          <a:xfrm rot="16200000" flipH="1">
            <a:off x="1009710" y="4283214"/>
            <a:ext cx="57138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49" idx="2"/>
            <a:endCxn id="55" idx="0"/>
          </p:cNvCxnSpPr>
          <p:nvPr/>
        </p:nvCxnSpPr>
        <p:spPr bwMode="auto">
          <a:xfrm rot="5400000">
            <a:off x="1809810" y="4016514"/>
            <a:ext cx="571380" cy="1066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49" idx="2"/>
            <a:endCxn id="56" idx="0"/>
          </p:cNvCxnSpPr>
          <p:nvPr/>
        </p:nvCxnSpPr>
        <p:spPr bwMode="auto">
          <a:xfrm rot="5400000">
            <a:off x="2305110" y="4511814"/>
            <a:ext cx="57138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>
            <a:stCxn id="49" idx="2"/>
            <a:endCxn id="57" idx="0"/>
          </p:cNvCxnSpPr>
          <p:nvPr/>
        </p:nvCxnSpPr>
        <p:spPr bwMode="auto">
          <a:xfrm rot="16200000" flipH="1">
            <a:off x="2790855" y="4102269"/>
            <a:ext cx="59049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0" name="Straight Arrow Connector 109"/>
          <p:cNvCxnSpPr>
            <a:stCxn id="50" idx="2"/>
            <a:endCxn id="58" idx="0"/>
          </p:cNvCxnSpPr>
          <p:nvPr/>
        </p:nvCxnSpPr>
        <p:spPr bwMode="auto">
          <a:xfrm rot="16200000" flipH="1">
            <a:off x="4086255" y="4407069"/>
            <a:ext cx="59049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>
            <a:stCxn id="50" idx="2"/>
            <a:endCxn id="56" idx="0"/>
          </p:cNvCxnSpPr>
          <p:nvPr/>
        </p:nvCxnSpPr>
        <p:spPr bwMode="auto">
          <a:xfrm rot="5400000">
            <a:off x="3105210" y="3711714"/>
            <a:ext cx="571380" cy="1676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50" idx="2"/>
            <a:endCxn id="57" idx="0"/>
          </p:cNvCxnSpPr>
          <p:nvPr/>
        </p:nvCxnSpPr>
        <p:spPr bwMode="auto">
          <a:xfrm rot="5400000">
            <a:off x="3590955" y="4216569"/>
            <a:ext cx="59049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9" name="Straight Arrow Connector 118"/>
          <p:cNvCxnSpPr>
            <a:stCxn id="51" idx="2"/>
            <a:endCxn id="59" idx="0"/>
          </p:cNvCxnSpPr>
          <p:nvPr/>
        </p:nvCxnSpPr>
        <p:spPr bwMode="auto">
          <a:xfrm rot="5400000">
            <a:off x="5419755" y="4368969"/>
            <a:ext cx="59049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52" idx="2"/>
            <a:endCxn id="60" idx="0"/>
          </p:cNvCxnSpPr>
          <p:nvPr/>
        </p:nvCxnSpPr>
        <p:spPr bwMode="auto">
          <a:xfrm rot="5400000">
            <a:off x="6753255" y="4026069"/>
            <a:ext cx="590490" cy="1066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5" name="Straight Arrow Connector 124"/>
          <p:cNvCxnSpPr>
            <a:stCxn id="52" idx="2"/>
            <a:endCxn id="61" idx="0"/>
          </p:cNvCxnSpPr>
          <p:nvPr/>
        </p:nvCxnSpPr>
        <p:spPr bwMode="auto">
          <a:xfrm rot="5400000">
            <a:off x="7258110" y="4511814"/>
            <a:ext cx="57138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8" name="Straight Arrow Connector 127"/>
          <p:cNvCxnSpPr>
            <a:stCxn id="52" idx="2"/>
            <a:endCxn id="62" idx="0"/>
          </p:cNvCxnSpPr>
          <p:nvPr/>
        </p:nvCxnSpPr>
        <p:spPr bwMode="auto">
          <a:xfrm rot="16200000" flipH="1">
            <a:off x="7753410" y="4092714"/>
            <a:ext cx="57138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1" name="Straight Arrow Connector 130"/>
          <p:cNvCxnSpPr>
            <a:stCxn id="53" idx="2"/>
            <a:endCxn id="65" idx="0"/>
          </p:cNvCxnSpPr>
          <p:nvPr/>
        </p:nvCxnSpPr>
        <p:spPr bwMode="auto">
          <a:xfrm rot="16200000" flipH="1">
            <a:off x="504855" y="5302359"/>
            <a:ext cx="51429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5" name="Straight Arrow Connector 134"/>
          <p:cNvCxnSpPr>
            <a:stCxn id="56" idx="2"/>
            <a:endCxn id="65" idx="0"/>
          </p:cNvCxnSpPr>
          <p:nvPr/>
        </p:nvCxnSpPr>
        <p:spPr bwMode="auto">
          <a:xfrm rot="5400000">
            <a:off x="1495455" y="4692759"/>
            <a:ext cx="514290" cy="1600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8" name="Straight Arrow Connector 137"/>
          <p:cNvCxnSpPr>
            <a:stCxn id="57" idx="2"/>
            <a:endCxn id="66" idx="0"/>
          </p:cNvCxnSpPr>
          <p:nvPr/>
        </p:nvCxnSpPr>
        <p:spPr bwMode="auto">
          <a:xfrm rot="5400000">
            <a:off x="2838510" y="5045214"/>
            <a:ext cx="49518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57" idx="2"/>
            <a:endCxn id="67" idx="0"/>
          </p:cNvCxnSpPr>
          <p:nvPr/>
        </p:nvCxnSpPr>
        <p:spPr bwMode="auto">
          <a:xfrm rot="16200000" flipH="1">
            <a:off x="3676710" y="5121414"/>
            <a:ext cx="49518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4" name="Straight Arrow Connector 143"/>
          <p:cNvCxnSpPr>
            <a:stCxn id="58" idx="2"/>
            <a:endCxn id="67" idx="0"/>
          </p:cNvCxnSpPr>
          <p:nvPr/>
        </p:nvCxnSpPr>
        <p:spPr bwMode="auto">
          <a:xfrm rot="5400000">
            <a:off x="4172010" y="5388114"/>
            <a:ext cx="49518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7" name="Straight Arrow Connector 146"/>
          <p:cNvCxnSpPr>
            <a:stCxn id="58" idx="2"/>
            <a:endCxn id="68" idx="0"/>
          </p:cNvCxnSpPr>
          <p:nvPr/>
        </p:nvCxnSpPr>
        <p:spPr bwMode="auto">
          <a:xfrm rot="16200000" flipH="1">
            <a:off x="4953060" y="4835664"/>
            <a:ext cx="495180" cy="1333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0" name="Straight Arrow Connector 149"/>
          <p:cNvCxnSpPr>
            <a:stCxn id="61" idx="2"/>
            <a:endCxn id="67" idx="0"/>
          </p:cNvCxnSpPr>
          <p:nvPr/>
        </p:nvCxnSpPr>
        <p:spPr bwMode="auto">
          <a:xfrm rot="5400000">
            <a:off x="5648355" y="3892659"/>
            <a:ext cx="514290" cy="3200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3" name="Straight Arrow Connector 152"/>
          <p:cNvCxnSpPr>
            <a:stCxn id="61" idx="2"/>
            <a:endCxn id="68" idx="0"/>
          </p:cNvCxnSpPr>
          <p:nvPr/>
        </p:nvCxnSpPr>
        <p:spPr bwMode="auto">
          <a:xfrm rot="5400000">
            <a:off x="6429405" y="4673709"/>
            <a:ext cx="514290" cy="1638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6" name="Straight Arrow Connector 155"/>
          <p:cNvCxnSpPr>
            <a:stCxn id="61" idx="2"/>
            <a:endCxn id="70" idx="0"/>
          </p:cNvCxnSpPr>
          <p:nvPr/>
        </p:nvCxnSpPr>
        <p:spPr bwMode="auto">
          <a:xfrm rot="16200000" flipH="1">
            <a:off x="7429500" y="5311914"/>
            <a:ext cx="4572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05175" y="2743200"/>
            <a:ext cx="228600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ClassUnderTest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38900" y="3657600"/>
            <a:ext cx="2286000" cy="707886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Dependency3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Mock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657600"/>
            <a:ext cx="2209800" cy="707886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Dependency1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Mock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3638490"/>
            <a:ext cx="2514600" cy="707886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Dependency2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Mock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4" idx="3"/>
            <a:endCxn id="6" idx="0"/>
          </p:cNvCxnSpPr>
          <p:nvPr/>
        </p:nvCxnSpPr>
        <p:spPr bwMode="auto">
          <a:xfrm>
            <a:off x="5591175" y="2943255"/>
            <a:ext cx="1990725" cy="7143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4" idx="1"/>
            <a:endCxn id="7" idx="0"/>
          </p:cNvCxnSpPr>
          <p:nvPr/>
        </p:nvCxnSpPr>
        <p:spPr bwMode="auto">
          <a:xfrm rot="10800000" flipV="1">
            <a:off x="1409701" y="2943254"/>
            <a:ext cx="1895475" cy="7143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4" idx="2"/>
            <a:endCxn id="8" idx="0"/>
          </p:cNvCxnSpPr>
          <p:nvPr/>
        </p:nvCxnSpPr>
        <p:spPr bwMode="auto">
          <a:xfrm rot="16200000" flipH="1">
            <a:off x="4205347" y="3386137"/>
            <a:ext cx="495180" cy="95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Rectangle 25"/>
          <p:cNvSpPr/>
          <p:nvPr/>
        </p:nvSpPr>
        <p:spPr>
          <a:xfrm>
            <a:off x="152400" y="1066800"/>
            <a:ext cx="8534400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Replace Dependencies with Mocks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This reduces amount of code under test to just one class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 Word about Integration Tests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Tests that involve many classes are integration tests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 other words: test reading from a database is not a unit test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Integration tests verify the wiring between classes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Unit tests verify classes in isolation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 need both: neither is a replacement of the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Unit Testing Frameworks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nUnit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(www.nunit.org)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mbUnit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(www.mbunit.com)</a:t>
            </a: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xUnit.Net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(http://www.codeplex.com/xunit)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Visual Studio Test Tools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TestClass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CalculatorTest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TestMethod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TestSomething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Assert.AreEqual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(4, 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 new Calculator().Multiply(2,2));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 and </a:t>
            </a:r>
            <a:r>
              <a:rPr lang="en-US" dirty="0" err="1" smtClean="0"/>
              <a:t>Rhino.Mocks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What Unit Tests are For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 want proof that our classes work right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we had a bug, we want proof it won’t happen again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we change the code, we want proof we did not break anything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we do break something,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 want to know about it as quickly as possible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we do break something, we want to know what exactly is broken: a failing test is the ultimate form of bug report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Blank Presentation">
  <a:themeElements>
    <a:clrScheme name="3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87993"/>
      </a:accent1>
      <a:accent2>
        <a:srgbClr val="D9D7B9"/>
      </a:accent2>
      <a:accent3>
        <a:srgbClr val="FFFFFF"/>
      </a:accent3>
      <a:accent4>
        <a:srgbClr val="000000"/>
      </a:accent4>
      <a:accent5>
        <a:srgbClr val="B4BEC8"/>
      </a:accent5>
      <a:accent6>
        <a:srgbClr val="C4C3A7"/>
      </a:accent6>
      <a:hlink>
        <a:srgbClr val="8AA1B3"/>
      </a:hlink>
      <a:folHlink>
        <a:srgbClr val="E89E39"/>
      </a:folHlink>
    </a:clrScheme>
    <a:fontScheme name="3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87993"/>
        </a:accent1>
        <a:accent2>
          <a:srgbClr val="D9D7B9"/>
        </a:accent2>
        <a:accent3>
          <a:srgbClr val="FFFFFF"/>
        </a:accent3>
        <a:accent4>
          <a:srgbClr val="000000"/>
        </a:accent4>
        <a:accent5>
          <a:srgbClr val="B4BEC8"/>
        </a:accent5>
        <a:accent6>
          <a:srgbClr val="C4C3A7"/>
        </a:accent6>
        <a:hlink>
          <a:srgbClr val="8AA1B3"/>
        </a:hlink>
        <a:folHlink>
          <a:srgbClr val="E89E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04D1A7BD89E9498BC95D54E2EDC485" ma:contentTypeVersion="8" ma:contentTypeDescription="Create a new document." ma:contentTypeScope="" ma:versionID="cb34118dab0ba1ce169ea5834329791d">
  <xsd:schema xmlns:xsd="http://www.w3.org/2001/XMLSchema" xmlns:p="http://schemas.microsoft.com/office/2006/metadata/properties" xmlns:ns1="http://schemas.microsoft.com/sharepoint/v3" xmlns:ns2="4fa0c726-983a-4322-8563-68dcef602819" targetNamespace="http://schemas.microsoft.com/office/2006/metadata/properties" ma:root="true" ma:fieldsID="4334014f21fe08e4f5407798de095325" ns1:_="" ns2:_="">
    <xsd:import namespace="http://schemas.microsoft.com/sharepoint/v3"/>
    <xsd:import namespace="4fa0c726-983a-4322-8563-68dcef602819"/>
    <xsd:element name="properties">
      <xsd:complexType>
        <xsd:sequence>
          <xsd:element name="documentManagement">
            <xsd:complexType>
              <xsd:all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Author0"/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EmailSender" ma:index="8" nillable="true" ma:displayName="E-Mail Sender" ma:hidden="true" ma:internalName="EmailSender">
      <xsd:simpleType>
        <xsd:restriction base="dms:Note"/>
      </xsd:simpleType>
    </xsd:element>
    <xsd:element name="EmailTo" ma:index="9" nillable="true" ma:displayName="E-Mail To" ma:hidden="true" ma:internalName="EmailTo">
      <xsd:simpleType>
        <xsd:restriction base="dms:Note"/>
      </xsd:simpleType>
    </xsd:element>
    <xsd:element name="EmailCc" ma:index="10" nillable="true" ma:displayName="E-Mail Cc" ma:hidden="true" ma:internalName="EmailCc">
      <xsd:simpleType>
        <xsd:restriction base="dms:Note"/>
      </xsd:simpleType>
    </xsd:element>
    <xsd:element name="EmailFrom" ma:index="11" nillable="true" ma:displayName="E-Mail From" ma:hidden="true" ma:internalName="EmailFrom">
      <xsd:simpleType>
        <xsd:restriction base="dms:Text"/>
      </xsd:simpleType>
    </xsd:element>
    <xsd:element name="EmailSubject" ma:index="12" nillable="true" ma:displayName="E-Mail Subject" ma:hidden="true" ma:internalName="EmailSubject">
      <xsd:simpleType>
        <xsd:restriction base="dms:Text"/>
      </xsd:simpleType>
    </xsd:element>
  </xsd:schema>
  <xsd:schema xmlns:xsd="http://www.w3.org/2001/XMLSchema" xmlns:dms="http://schemas.microsoft.com/office/2006/documentManagement/types" targetNamespace="4fa0c726-983a-4322-8563-68dcef602819" elementFormDefault="qualified">
    <xsd:import namespace="http://schemas.microsoft.com/office/2006/documentManagement/types"/>
    <xsd:element name="Author0" ma:index="13" ma:displayName="Author" ma:list="UserInfo" ma:internalName="Author0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scription0" ma:index="15" nillable="true" ma:displayName="Description" ma:internalName="Description0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axOccurs="1" ma:index="14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EmailTo xmlns="http://schemas.microsoft.com/sharepoint/v3" xsi:nil="true"/>
    <EmailSender xmlns="http://schemas.microsoft.com/sharepoint/v3" xsi:nil="true"/>
    <EmailFrom xmlns="http://schemas.microsoft.com/sharepoint/v3" xsi:nil="true"/>
    <EmailSubject xmlns="http://schemas.microsoft.com/sharepoint/v3" xsi:nil="true"/>
    <Author0 xmlns="4fa0c726-983a-4322-8563-68dcef602819">
      <UserInfo>
        <DisplayName>Palmer, Neil</DisplayName>
        <AccountId>2</AccountId>
        <AccountType/>
      </UserInfo>
    </Author0>
    <Description0 xmlns="4fa0c726-983a-4322-8563-68dcef602819">Unit testing with Visual Studio, nUnit and Rhino.Mocks</Description0>
    <EmailCc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7964E97-E1BA-43AD-BD3B-72623BB669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788DF1-63CA-4762-AC75-179A228C88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a0c726-983a-4322-8563-68dcef60281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9CB22F9-1FF9-4619-8B6B-2DA53EA487DF}">
  <ds:schemaRefs>
    <ds:schemaRef ds:uri="http://schemas.microsoft.com/office/2006/metadata/properties"/>
    <ds:schemaRef ds:uri="http://schemas.microsoft.com/sharepoint/v3"/>
    <ds:schemaRef ds:uri="4fa0c726-983a-4322-8563-68dcef60281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12111</TotalTime>
  <Words>1155</Words>
  <Application>Microsoft Office PowerPoint</Application>
  <PresentationFormat>On-screen Show (4:3)</PresentationFormat>
  <Paragraphs>379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3_Blank Presentation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  <vt:lpstr>Unit Testing and Rhino.Mocks</vt:lpstr>
    </vt:vector>
  </TitlesOfParts>
  <Company>SunGard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Testing in .NET</dc:title>
  <dc:subject>Benefits of unit testing and practical examples for .NET environment</dc:subject>
  <dc:creator>Jennifer Smith</dc:creator>
  <cp:lastModifiedBy>Ivan Krivyakov</cp:lastModifiedBy>
  <cp:revision>308</cp:revision>
  <dcterms:created xsi:type="dcterms:W3CDTF">2008-10-29T16:18:42Z</dcterms:created>
  <dcterms:modified xsi:type="dcterms:W3CDTF">2009-11-06T13:14:33Z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Owner">
    <vt:lpwstr/>
  </property>
  <property fmtid="{D5CDD505-2E9C-101B-9397-08002B2CF9AE}" pid="4" name="Status">
    <vt:lpwstr/>
  </property>
  <property fmtid="{D5CDD505-2E9C-101B-9397-08002B2CF9AE}" pid="5" name="ContentTypeId">
    <vt:lpwstr>0x0101008304D1A7BD89E9498BC95D54E2EDC485</vt:lpwstr>
  </property>
</Properties>
</file>